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98" r:id="rId3"/>
    <p:sldId id="268" r:id="rId4"/>
    <p:sldId id="265" r:id="rId5"/>
    <p:sldId id="295" r:id="rId6"/>
    <p:sldId id="296" r:id="rId7"/>
    <p:sldId id="297" r:id="rId8"/>
    <p:sldId id="291" r:id="rId9"/>
    <p:sldId id="292" r:id="rId10"/>
    <p:sldId id="293" r:id="rId11"/>
    <p:sldId id="294" r:id="rId12"/>
    <p:sldId id="29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02" autoAdjust="0"/>
  </p:normalViewPr>
  <p:slideViewPr>
    <p:cSldViewPr snapToGrid="0" snapToObjects="1">
      <p:cViewPr>
        <p:scale>
          <a:sx n="125" d="100"/>
          <a:sy n="125" d="100"/>
        </p:scale>
        <p:origin x="-10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007D4-C173-FB47-BF80-1B1C50ADF3F8}" type="datetimeFigureOut">
              <a:t>10/26/20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3995A-E4F2-8D4A-A745-247C47E23874}" type="slidenum">
              <a:t>‹#›</a:t>
            </a:fld>
            <a:endParaRPr lang="en-US"/>
          </a:p>
        </p:txBody>
      </p:sp>
    </p:spTree>
    <p:extLst>
      <p:ext uri="{BB962C8B-B14F-4D97-AF65-F5344CB8AC3E}">
        <p14:creationId xmlns:p14="http://schemas.microsoft.com/office/powerpoint/2010/main" val="920038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fld id="{D8527B5F-B7FB-2B48-B769-FC507A413D5C}" type="slidenum">
              <a:rPr kumimoji="0" lang="en-US" sz="1200">
                <a:latin typeface="Times New Roman" charset="0"/>
              </a:rPr>
              <a:pPr/>
              <a:t>8</a:t>
            </a:fld>
            <a:endParaRPr kumimoji="0" lang="en-US" sz="120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fld id="{FF8E344B-E0BC-FD40-BC3E-9031675F35EF}" type="slidenum">
              <a:rPr kumimoji="0" lang="en-US" sz="1200">
                <a:latin typeface="Times New Roman" charset="0"/>
              </a:rPr>
              <a:pPr/>
              <a:t>9</a:t>
            </a:fld>
            <a:endParaRPr kumimoji="0" lang="en-US" sz="1200">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fld id="{1773059C-E26D-A64C-ADD5-6371C972E74A}" type="slidenum">
              <a:rPr kumimoji="0" lang="en-US" sz="1200">
                <a:latin typeface="Times New Roman" charset="0"/>
              </a:rPr>
              <a:pPr/>
              <a:t>10</a:t>
            </a:fld>
            <a:endParaRPr kumimoji="0" lang="en-US" sz="1200">
              <a:latin typeface="Times New Roman" charset="0"/>
            </a:endParaRPr>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fld id="{8D992DFE-0B77-5B4C-AEA3-C3933DD571F6}" type="slidenum">
              <a:rPr kumimoji="0" lang="en-US" sz="1200">
                <a:latin typeface="Times New Roman" charset="0"/>
              </a:rPr>
              <a:pPr/>
              <a:t>11</a:t>
            </a:fld>
            <a:endParaRPr kumimoji="0" lang="en-US" sz="1200">
              <a:latin typeface="Times New Roman" charset="0"/>
            </a:endParaRPr>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0D0B21-A224-5848-9642-C7044BD8AA1E}" type="datetimeFigureOut">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408875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D0B21-A224-5848-9642-C7044BD8AA1E}" type="datetimeFigureOut">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128875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D0B21-A224-5848-9642-C7044BD8AA1E}" type="datetimeFigureOut">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21885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October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3198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October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848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D0B21-A224-5848-9642-C7044BD8AA1E}" type="datetimeFigureOut">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154373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D0B21-A224-5848-9642-C7044BD8AA1E}" type="datetimeFigureOut">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289626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0D0B21-A224-5848-9642-C7044BD8AA1E}" type="datetimeFigureOut">
              <a:t>10/26/20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9797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0D0B21-A224-5848-9642-C7044BD8AA1E}" type="datetimeFigureOut">
              <a:t>10/26/20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13293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0D0B21-A224-5848-9642-C7044BD8AA1E}" type="datetimeFigureOut">
              <a:t>10/26/20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24979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D0B21-A224-5848-9642-C7044BD8AA1E}" type="datetimeFigureOut">
              <a:t>10/26/20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230050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D0B21-A224-5848-9642-C7044BD8AA1E}" type="datetimeFigureOut">
              <a:t>10/26/20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38757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D0B21-A224-5848-9642-C7044BD8AA1E}" type="datetimeFigureOut">
              <a:t>10/26/20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BDF6D-3077-774C-9E46-43F74FB0CDDF}" type="slidenum">
              <a:t>‹#›</a:t>
            </a:fld>
            <a:endParaRPr lang="en-US"/>
          </a:p>
        </p:txBody>
      </p:sp>
    </p:spTree>
    <p:extLst>
      <p:ext uri="{BB962C8B-B14F-4D97-AF65-F5344CB8AC3E}">
        <p14:creationId xmlns:p14="http://schemas.microsoft.com/office/powerpoint/2010/main" val="2884717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D0B21-A224-5848-9642-C7044BD8AA1E}" type="datetimeFigureOut">
              <a:t>10/26/20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BDF6D-3077-774C-9E46-43F74FB0CDDF}" type="slidenum">
              <a:t>‹#›</a:t>
            </a:fld>
            <a:endParaRPr lang="en-US"/>
          </a:p>
        </p:txBody>
      </p:sp>
    </p:spTree>
    <p:extLst>
      <p:ext uri="{BB962C8B-B14F-4D97-AF65-F5344CB8AC3E}">
        <p14:creationId xmlns:p14="http://schemas.microsoft.com/office/powerpoint/2010/main" val="392542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1430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900">
                <a:solidFill>
                  <a:schemeClr val="tx1"/>
                </a:solidFill>
                <a:latin typeface="Arial" charset="0"/>
                <a:ea typeface="MS PGothic" charset="0"/>
                <a:cs typeface="MS PGothic" charset="0"/>
              </a:defRPr>
            </a:lvl1pPr>
            <a:lvl2pPr marL="742950" indent="-285750">
              <a:defRPr kumimoji="1" sz="2900">
                <a:solidFill>
                  <a:schemeClr val="tx1"/>
                </a:solidFill>
                <a:latin typeface="Arial" charset="0"/>
                <a:ea typeface="MS PGothic" charset="0"/>
                <a:cs typeface="MS PGothic" charset="0"/>
              </a:defRPr>
            </a:lvl2pPr>
            <a:lvl3pPr marL="1143000" indent="-228600">
              <a:defRPr kumimoji="1" sz="2900">
                <a:solidFill>
                  <a:schemeClr val="tx1"/>
                </a:solidFill>
                <a:latin typeface="Arial" charset="0"/>
                <a:ea typeface="MS PGothic" charset="0"/>
                <a:cs typeface="MS PGothic" charset="0"/>
              </a:defRPr>
            </a:lvl3pPr>
            <a:lvl4pPr marL="1600200" indent="-228600">
              <a:defRPr kumimoji="1" sz="2900">
                <a:solidFill>
                  <a:schemeClr val="tx1"/>
                </a:solidFill>
                <a:latin typeface="Arial" charset="0"/>
                <a:ea typeface="MS PGothic" charset="0"/>
                <a:cs typeface="MS PGothic" charset="0"/>
              </a:defRPr>
            </a:lvl4pPr>
            <a:lvl5pPr marL="2057400" indent="-228600">
              <a:defRPr kumimoji="1" sz="29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9pPr>
          </a:lstStyle>
          <a:p>
            <a:pPr marL="342900" indent="-342900">
              <a:buFont typeface="Arial"/>
              <a:buChar char="•"/>
            </a:pPr>
            <a:r>
              <a:rPr lang="en-US" sz="2400"/>
              <a:t>Be able to interpret the phylogenetic tree of plants</a:t>
            </a:r>
          </a:p>
          <a:p>
            <a:pPr marL="342900" indent="-342900">
              <a:buFont typeface="Arial"/>
              <a:buChar char="•"/>
            </a:pPr>
            <a:r>
              <a:rPr lang="en-US" sz="2400"/>
              <a:t>Know the terms in </a:t>
            </a:r>
            <a:r>
              <a:rPr lang="en-US" sz="2400" b="1"/>
              <a:t>bold</a:t>
            </a:r>
            <a:r>
              <a:rPr lang="en-US" sz="2400"/>
              <a:t> and be able to identify them on a plant diagram or photograph</a:t>
            </a:r>
          </a:p>
          <a:p>
            <a:pPr marL="342900" indent="-342900">
              <a:buFont typeface="Arial"/>
              <a:buChar char="•"/>
            </a:pPr>
            <a:r>
              <a:rPr lang="en-US" sz="2400"/>
              <a:t>Know the functions of the plant parts</a:t>
            </a:r>
          </a:p>
          <a:p>
            <a:pPr marL="342900" indent="-342900">
              <a:buFont typeface="Arial"/>
              <a:buChar char="•"/>
            </a:pPr>
            <a:r>
              <a:rPr lang="en-US" sz="2400"/>
              <a:t>Be able to distinguish a monocot from a dicot</a:t>
            </a:r>
          </a:p>
          <a:p>
            <a:pPr marL="342900" indent="-342900">
              <a:buFont typeface="Arial"/>
              <a:buChar char="•"/>
            </a:pPr>
            <a:endParaRPr lang="en-US" sz="2400"/>
          </a:p>
        </p:txBody>
      </p:sp>
      <p:sp>
        <p:nvSpPr>
          <p:cNvPr id="4" name="TextBox 3"/>
          <p:cNvSpPr txBox="1"/>
          <p:nvPr/>
        </p:nvSpPr>
        <p:spPr>
          <a:xfrm>
            <a:off x="2070100" y="177800"/>
            <a:ext cx="6573985" cy="523220"/>
          </a:xfrm>
          <a:prstGeom prst="rect">
            <a:avLst/>
          </a:prstGeom>
          <a:noFill/>
        </p:spPr>
        <p:txBody>
          <a:bodyPr wrap="none" rtlCol="0">
            <a:spAutoFit/>
          </a:bodyPr>
          <a:lstStyle/>
          <a:p>
            <a:r>
              <a:rPr lang="en-US" sz="2800"/>
              <a:t>After completing this virtual lab you should:</a:t>
            </a:r>
          </a:p>
        </p:txBody>
      </p:sp>
      <p:sp>
        <p:nvSpPr>
          <p:cNvPr id="5" name="TextBox 4"/>
          <p:cNvSpPr txBox="1"/>
          <p:nvPr/>
        </p:nvSpPr>
        <p:spPr>
          <a:xfrm>
            <a:off x="2209800" y="3451324"/>
            <a:ext cx="4656242" cy="523220"/>
          </a:xfrm>
          <a:prstGeom prst="rect">
            <a:avLst/>
          </a:prstGeom>
          <a:noFill/>
        </p:spPr>
        <p:txBody>
          <a:bodyPr wrap="none" rtlCol="0">
            <a:spAutoFit/>
          </a:bodyPr>
          <a:lstStyle/>
          <a:p>
            <a:r>
              <a:rPr lang="en-US" sz="2800"/>
              <a:t>Instructions for Plants Exercise</a:t>
            </a:r>
          </a:p>
        </p:txBody>
      </p:sp>
      <p:sp>
        <p:nvSpPr>
          <p:cNvPr id="6" name="TextBox 5"/>
          <p:cNvSpPr txBox="1">
            <a:spLocks noChangeArrowheads="1"/>
          </p:cNvSpPr>
          <p:nvPr/>
        </p:nvSpPr>
        <p:spPr bwMode="auto">
          <a:xfrm>
            <a:off x="279400" y="3984704"/>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900">
                <a:solidFill>
                  <a:schemeClr val="tx1"/>
                </a:solidFill>
                <a:latin typeface="Arial" charset="0"/>
                <a:ea typeface="MS PGothic" charset="0"/>
                <a:cs typeface="MS PGothic" charset="0"/>
              </a:defRPr>
            </a:lvl1pPr>
            <a:lvl2pPr marL="742950" indent="-285750">
              <a:defRPr kumimoji="1" sz="2900">
                <a:solidFill>
                  <a:schemeClr val="tx1"/>
                </a:solidFill>
                <a:latin typeface="Arial" charset="0"/>
                <a:ea typeface="MS PGothic" charset="0"/>
                <a:cs typeface="MS PGothic" charset="0"/>
              </a:defRPr>
            </a:lvl2pPr>
            <a:lvl3pPr marL="1143000" indent="-228600">
              <a:defRPr kumimoji="1" sz="2900">
                <a:solidFill>
                  <a:schemeClr val="tx1"/>
                </a:solidFill>
                <a:latin typeface="Arial" charset="0"/>
                <a:ea typeface="MS PGothic" charset="0"/>
                <a:cs typeface="MS PGothic" charset="0"/>
              </a:defRPr>
            </a:lvl3pPr>
            <a:lvl4pPr marL="1600200" indent="-228600">
              <a:defRPr kumimoji="1" sz="2900">
                <a:solidFill>
                  <a:schemeClr val="tx1"/>
                </a:solidFill>
                <a:latin typeface="Arial" charset="0"/>
                <a:ea typeface="MS PGothic" charset="0"/>
                <a:cs typeface="MS PGothic" charset="0"/>
              </a:defRPr>
            </a:lvl4pPr>
            <a:lvl5pPr marL="2057400" indent="-228600">
              <a:defRPr kumimoji="1" sz="29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9pPr>
          </a:lstStyle>
          <a:p>
            <a:pPr marL="342900" indent="-342900">
              <a:buFont typeface="Arial"/>
              <a:buChar char="•"/>
            </a:pPr>
            <a:r>
              <a:rPr lang="en-US" sz="2400"/>
              <a:t>Read the “Background” section in the worksheet, referring to the pictures in this ppt.</a:t>
            </a:r>
          </a:p>
          <a:p>
            <a:pPr marL="342900" indent="-342900">
              <a:buFont typeface="Arial"/>
              <a:buChar char="•"/>
            </a:pPr>
            <a:r>
              <a:rPr lang="en-US" sz="2400"/>
              <a:t>Complete the questions /label diagrams at the end.</a:t>
            </a:r>
          </a:p>
          <a:p>
            <a:endParaRPr lang="en-US" sz="2400"/>
          </a:p>
        </p:txBody>
      </p:sp>
    </p:spTree>
    <p:extLst>
      <p:ext uri="{BB962C8B-B14F-4D97-AF65-F5344CB8AC3E}">
        <p14:creationId xmlns:p14="http://schemas.microsoft.com/office/powerpoint/2010/main" val="171420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5788"/>
            <a:ext cx="902335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6361113" y="4183063"/>
            <a:ext cx="2416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Dog rose (</a:t>
            </a:r>
            <a:r>
              <a:rPr kumimoji="0" lang="en-US" sz="1100" b="1" i="1"/>
              <a:t>Rosa canina</a:t>
            </a:r>
            <a:r>
              <a:rPr kumimoji="0" lang="en-US" sz="1100" b="1"/>
              <a:t>), a wild rose</a:t>
            </a:r>
          </a:p>
        </p:txBody>
      </p:sp>
      <p:sp>
        <p:nvSpPr>
          <p:cNvPr id="33797" name="Text Box 5"/>
          <p:cNvSpPr txBox="1">
            <a:spLocks noChangeArrowheads="1"/>
          </p:cNvSpPr>
          <p:nvPr/>
        </p:nvSpPr>
        <p:spPr bwMode="auto">
          <a:xfrm>
            <a:off x="3105150" y="4351338"/>
            <a:ext cx="1119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Root system</a:t>
            </a:r>
          </a:p>
          <a:p>
            <a:pPr algn="ctr">
              <a:lnSpc>
                <a:spcPct val="90000"/>
              </a:lnSpc>
            </a:pPr>
            <a:r>
              <a:rPr kumimoji="0" lang="en-US" sz="1100" b="1"/>
              <a:t>usually fibrous</a:t>
            </a:r>
          </a:p>
          <a:p>
            <a:pPr algn="ctr">
              <a:lnSpc>
                <a:spcPct val="90000"/>
              </a:lnSpc>
            </a:pPr>
            <a:r>
              <a:rPr kumimoji="0" lang="en-US" sz="1100" b="1"/>
              <a:t>(no main root)</a:t>
            </a:r>
          </a:p>
        </p:txBody>
      </p:sp>
      <p:sp>
        <p:nvSpPr>
          <p:cNvPr id="33798" name="Text Box 6"/>
          <p:cNvSpPr txBox="1">
            <a:spLocks noChangeArrowheads="1"/>
          </p:cNvSpPr>
          <p:nvPr/>
        </p:nvSpPr>
        <p:spPr bwMode="auto">
          <a:xfrm>
            <a:off x="4383088" y="3568700"/>
            <a:ext cx="508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Roots</a:t>
            </a:r>
          </a:p>
        </p:txBody>
      </p:sp>
      <p:sp>
        <p:nvSpPr>
          <p:cNvPr id="33799" name="Text Box 7"/>
          <p:cNvSpPr txBox="1">
            <a:spLocks noChangeArrowheads="1"/>
          </p:cNvSpPr>
          <p:nvPr/>
        </p:nvSpPr>
        <p:spPr bwMode="auto">
          <a:xfrm>
            <a:off x="2217738" y="2552700"/>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Lily (</a:t>
            </a:r>
            <a:r>
              <a:rPr kumimoji="0" lang="en-US" sz="1100" b="1" i="1"/>
              <a:t>Lilium</a:t>
            </a:r>
          </a:p>
          <a:p>
            <a:pPr>
              <a:lnSpc>
                <a:spcPct val="90000"/>
              </a:lnSpc>
            </a:pPr>
            <a:r>
              <a:rPr kumimoji="0" lang="ja-JP" altLang="en-US" sz="1100" b="1" i="1"/>
              <a:t>“</a:t>
            </a:r>
            <a:r>
              <a:rPr kumimoji="0" lang="en-US" altLang="ja-JP" sz="1100" b="1" i="1"/>
              <a:t>Enchantment</a:t>
            </a:r>
            <a:r>
              <a:rPr kumimoji="0" lang="ja-JP" altLang="en-US" sz="1100" b="1" i="1"/>
              <a:t>”</a:t>
            </a:r>
            <a:r>
              <a:rPr kumimoji="0" lang="en-US" altLang="ja-JP" sz="1100" b="1"/>
              <a:t>)</a:t>
            </a:r>
            <a:endParaRPr kumimoji="0" lang="en-US" sz="1100" b="1"/>
          </a:p>
        </p:txBody>
      </p:sp>
      <p:sp>
        <p:nvSpPr>
          <p:cNvPr id="33800" name="Text Box 8"/>
          <p:cNvSpPr txBox="1">
            <a:spLocks noChangeArrowheads="1"/>
          </p:cNvSpPr>
          <p:nvPr/>
        </p:nvSpPr>
        <p:spPr bwMode="auto">
          <a:xfrm>
            <a:off x="6321425" y="2033588"/>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EUDICOTS</a:t>
            </a:r>
          </a:p>
        </p:txBody>
      </p:sp>
      <p:sp>
        <p:nvSpPr>
          <p:cNvPr id="33801" name="Text Box 9"/>
          <p:cNvSpPr txBox="1">
            <a:spLocks noChangeArrowheads="1"/>
          </p:cNvSpPr>
          <p:nvPr/>
        </p:nvSpPr>
        <p:spPr bwMode="auto">
          <a:xfrm>
            <a:off x="1952625" y="2033588"/>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MONOCOTS</a:t>
            </a:r>
          </a:p>
        </p:txBody>
      </p:sp>
      <p:sp>
        <p:nvSpPr>
          <p:cNvPr id="33802" name="Text Box 10"/>
          <p:cNvSpPr txBox="1">
            <a:spLocks noChangeArrowheads="1"/>
          </p:cNvSpPr>
          <p:nvPr/>
        </p:nvSpPr>
        <p:spPr bwMode="auto">
          <a:xfrm>
            <a:off x="4902200" y="4335463"/>
            <a:ext cx="13636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Taproot (main root)</a:t>
            </a:r>
          </a:p>
          <a:p>
            <a:pPr algn="ctr">
              <a:lnSpc>
                <a:spcPct val="90000"/>
              </a:lnSpc>
            </a:pPr>
            <a:r>
              <a:rPr kumimoji="0" lang="en-US" sz="1100" b="1"/>
              <a:t>usually present</a:t>
            </a:r>
          </a:p>
        </p:txBody>
      </p:sp>
      <p:sp>
        <p:nvSpPr>
          <p:cNvPr id="10" name="TextBox 9"/>
          <p:cNvSpPr txBox="1"/>
          <p:nvPr/>
        </p:nvSpPr>
        <p:spPr>
          <a:xfrm>
            <a:off x="241300" y="317500"/>
            <a:ext cx="8445500" cy="830997"/>
          </a:xfrm>
          <a:prstGeom prst="rect">
            <a:avLst/>
          </a:prstGeom>
          <a:noFill/>
        </p:spPr>
        <p:txBody>
          <a:bodyPr wrap="square" rtlCol="0">
            <a:spAutoFit/>
          </a:bodyPr>
          <a:lstStyle/>
          <a:p>
            <a:r>
              <a:rPr lang="en-US" sz="2400"/>
              <a:t>Figure 8: Distinguishing features of monocot and dicot flowering plants</a:t>
            </a:r>
          </a:p>
        </p:txBody>
      </p:sp>
    </p:spTree>
    <p:extLst>
      <p:ext uri="{BB962C8B-B14F-4D97-AF65-F5344CB8AC3E}">
        <p14:creationId xmlns:p14="http://schemas.microsoft.com/office/powerpoint/2010/main" val="323177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1"/>
          <p:cNvGrpSpPr>
            <a:grpSpLocks/>
          </p:cNvGrpSpPr>
          <p:nvPr/>
        </p:nvGrpSpPr>
        <p:grpSpPr bwMode="auto">
          <a:xfrm>
            <a:off x="152400" y="1425575"/>
            <a:ext cx="8915400" cy="4365625"/>
            <a:chOff x="303213" y="1425575"/>
            <a:chExt cx="8566150" cy="4005263"/>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25575"/>
              <a:ext cx="853598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4"/>
            <p:cNvSpPr txBox="1">
              <a:spLocks noChangeArrowheads="1"/>
            </p:cNvSpPr>
            <p:nvPr/>
          </p:nvSpPr>
          <p:spPr bwMode="auto">
            <a:xfrm>
              <a:off x="484188" y="2097088"/>
              <a:ext cx="2416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Barley (</a:t>
              </a:r>
              <a:r>
                <a:rPr kumimoji="0" lang="en-US" sz="1100" b="1" i="1"/>
                <a:t>Hordeum vulgare</a:t>
              </a:r>
              <a:r>
                <a:rPr kumimoji="0" lang="en-US" sz="1100" b="1"/>
                <a:t>), a grass</a:t>
              </a:r>
            </a:p>
          </p:txBody>
        </p:sp>
        <p:sp>
          <p:nvSpPr>
            <p:cNvPr id="35846" name="Text Box 5"/>
            <p:cNvSpPr txBox="1">
              <a:spLocks noChangeArrowheads="1"/>
            </p:cNvSpPr>
            <p:nvPr/>
          </p:nvSpPr>
          <p:spPr bwMode="auto">
            <a:xfrm>
              <a:off x="3054350" y="4600575"/>
              <a:ext cx="121443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Floral organs</a:t>
              </a:r>
            </a:p>
            <a:p>
              <a:pPr algn="ctr">
                <a:lnSpc>
                  <a:spcPct val="90000"/>
                </a:lnSpc>
              </a:pPr>
              <a:r>
                <a:rPr kumimoji="0" lang="en-US" sz="1100" b="1"/>
                <a:t>usually in three or</a:t>
              </a:r>
            </a:p>
            <a:p>
              <a:pPr algn="ctr">
                <a:lnSpc>
                  <a:spcPct val="90000"/>
                </a:lnSpc>
              </a:pPr>
              <a:r>
                <a:rPr kumimoji="0" lang="en-US" sz="1100" b="1"/>
                <a:t>multiples of three</a:t>
              </a:r>
            </a:p>
          </p:txBody>
        </p:sp>
        <p:sp>
          <p:nvSpPr>
            <p:cNvPr id="35847" name="Text Box 6"/>
            <p:cNvSpPr txBox="1">
              <a:spLocks noChangeArrowheads="1"/>
            </p:cNvSpPr>
            <p:nvPr/>
          </p:nvSpPr>
          <p:spPr bwMode="auto">
            <a:xfrm>
              <a:off x="4378325" y="2600325"/>
              <a:ext cx="508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Pollen</a:t>
              </a:r>
            </a:p>
          </p:txBody>
        </p:sp>
        <p:sp>
          <p:nvSpPr>
            <p:cNvPr id="35848" name="Text Box 7"/>
            <p:cNvSpPr txBox="1">
              <a:spLocks noChangeArrowheads="1"/>
            </p:cNvSpPr>
            <p:nvPr/>
          </p:nvSpPr>
          <p:spPr bwMode="auto">
            <a:xfrm>
              <a:off x="7929563" y="4356100"/>
              <a:ext cx="939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Zucchini </a:t>
              </a:r>
            </a:p>
            <a:p>
              <a:pPr>
                <a:lnSpc>
                  <a:spcPct val="90000"/>
                </a:lnSpc>
              </a:pPr>
              <a:r>
                <a:rPr kumimoji="0" lang="en-US" sz="1100" b="1"/>
                <a:t>(</a:t>
              </a:r>
              <a:r>
                <a:rPr kumimoji="0" lang="en-US" sz="1100" b="1" i="1"/>
                <a:t>Cucurbita</a:t>
              </a:r>
            </a:p>
            <a:p>
              <a:pPr>
                <a:lnSpc>
                  <a:spcPct val="90000"/>
                </a:lnSpc>
              </a:pPr>
              <a:r>
                <a:rPr kumimoji="0" lang="en-US" sz="1100" b="1" i="1"/>
                <a:t>Pepo</a:t>
              </a:r>
              <a:r>
                <a:rPr kumimoji="0" lang="en-US" sz="1100" b="1"/>
                <a:t>), female</a:t>
              </a:r>
            </a:p>
            <a:p>
              <a:pPr>
                <a:lnSpc>
                  <a:spcPct val="90000"/>
                </a:lnSpc>
              </a:pPr>
              <a:r>
                <a:rPr kumimoji="0" lang="en-US" sz="1100" b="1"/>
                <a:t>(left), and</a:t>
              </a:r>
            </a:p>
            <a:p>
              <a:pPr>
                <a:lnSpc>
                  <a:spcPct val="90000"/>
                </a:lnSpc>
              </a:pPr>
              <a:r>
                <a:rPr kumimoji="0" lang="en-US" sz="1100" b="1"/>
                <a:t>male flowers</a:t>
              </a:r>
            </a:p>
          </p:txBody>
        </p:sp>
        <p:sp>
          <p:nvSpPr>
            <p:cNvPr id="35849" name="Text Box 8"/>
            <p:cNvSpPr txBox="1">
              <a:spLocks noChangeArrowheads="1"/>
            </p:cNvSpPr>
            <p:nvPr/>
          </p:nvSpPr>
          <p:spPr bwMode="auto">
            <a:xfrm>
              <a:off x="6321425" y="1565275"/>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EUDICOTS</a:t>
              </a:r>
            </a:p>
          </p:txBody>
        </p:sp>
        <p:sp>
          <p:nvSpPr>
            <p:cNvPr id="35850" name="Text Box 9"/>
            <p:cNvSpPr txBox="1">
              <a:spLocks noChangeArrowheads="1"/>
            </p:cNvSpPr>
            <p:nvPr/>
          </p:nvSpPr>
          <p:spPr bwMode="auto">
            <a:xfrm>
              <a:off x="1952625" y="1565275"/>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MONOCOTS</a:t>
              </a:r>
            </a:p>
          </p:txBody>
        </p:sp>
        <p:sp>
          <p:nvSpPr>
            <p:cNvPr id="35851" name="Text Box 10"/>
            <p:cNvSpPr txBox="1">
              <a:spLocks noChangeArrowheads="1"/>
            </p:cNvSpPr>
            <p:nvPr/>
          </p:nvSpPr>
          <p:spPr bwMode="auto">
            <a:xfrm>
              <a:off x="4902200" y="3175000"/>
              <a:ext cx="13636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Pollen grain with</a:t>
              </a:r>
            </a:p>
            <a:p>
              <a:pPr algn="ctr">
                <a:lnSpc>
                  <a:spcPct val="90000"/>
                </a:lnSpc>
              </a:pPr>
              <a:r>
                <a:rPr kumimoji="0" lang="en-US" sz="1100" b="1"/>
                <a:t>three openings</a:t>
              </a:r>
            </a:p>
          </p:txBody>
        </p:sp>
        <p:sp>
          <p:nvSpPr>
            <p:cNvPr id="35852" name="Text Box 11"/>
            <p:cNvSpPr txBox="1">
              <a:spLocks noChangeArrowheads="1"/>
            </p:cNvSpPr>
            <p:nvPr/>
          </p:nvSpPr>
          <p:spPr bwMode="auto">
            <a:xfrm>
              <a:off x="2306638" y="4659313"/>
              <a:ext cx="520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Stigma</a:t>
              </a:r>
            </a:p>
          </p:txBody>
        </p:sp>
        <p:sp>
          <p:nvSpPr>
            <p:cNvPr id="35853" name="Text Box 12"/>
            <p:cNvSpPr txBox="1">
              <a:spLocks noChangeArrowheads="1"/>
            </p:cNvSpPr>
            <p:nvPr/>
          </p:nvSpPr>
          <p:spPr bwMode="auto">
            <a:xfrm>
              <a:off x="2312988" y="4951413"/>
              <a:ext cx="520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Ovary</a:t>
              </a:r>
            </a:p>
          </p:txBody>
        </p:sp>
        <p:sp>
          <p:nvSpPr>
            <p:cNvPr id="35854" name="Text Box 13"/>
            <p:cNvSpPr txBox="1">
              <a:spLocks noChangeArrowheads="1"/>
            </p:cNvSpPr>
            <p:nvPr/>
          </p:nvSpPr>
          <p:spPr bwMode="auto">
            <a:xfrm>
              <a:off x="423863" y="4329113"/>
              <a:ext cx="5207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r">
                <a:lnSpc>
                  <a:spcPct val="90000"/>
                </a:lnSpc>
              </a:pPr>
              <a:r>
                <a:rPr kumimoji="0" lang="en-US" sz="1100" b="1"/>
                <a:t>Anther</a:t>
              </a:r>
            </a:p>
          </p:txBody>
        </p:sp>
        <p:sp>
          <p:nvSpPr>
            <p:cNvPr id="35855" name="Text Box 14"/>
            <p:cNvSpPr txBox="1">
              <a:spLocks noChangeArrowheads="1"/>
            </p:cNvSpPr>
            <p:nvPr/>
          </p:nvSpPr>
          <p:spPr bwMode="auto">
            <a:xfrm>
              <a:off x="411163" y="4986338"/>
              <a:ext cx="6508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r">
                <a:lnSpc>
                  <a:spcPct val="90000"/>
                </a:lnSpc>
              </a:pPr>
              <a:r>
                <a:rPr kumimoji="0" lang="en-US" sz="1100" b="1"/>
                <a:t>Filament</a:t>
              </a:r>
            </a:p>
          </p:txBody>
        </p:sp>
        <p:sp>
          <p:nvSpPr>
            <p:cNvPr id="35856" name="Line 15"/>
            <p:cNvSpPr>
              <a:spLocks noChangeShapeType="1"/>
            </p:cNvSpPr>
            <p:nvPr/>
          </p:nvSpPr>
          <p:spPr bwMode="auto">
            <a:xfrm>
              <a:off x="901700" y="4479925"/>
              <a:ext cx="168275" cy="285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6"/>
            <p:cNvSpPr>
              <a:spLocks noChangeShapeType="1"/>
            </p:cNvSpPr>
            <p:nvPr/>
          </p:nvSpPr>
          <p:spPr bwMode="auto">
            <a:xfrm flipV="1">
              <a:off x="1028700" y="4664075"/>
              <a:ext cx="276225" cy="32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7"/>
            <p:cNvSpPr>
              <a:spLocks noChangeShapeType="1"/>
            </p:cNvSpPr>
            <p:nvPr/>
          </p:nvSpPr>
          <p:spPr bwMode="auto">
            <a:xfrm>
              <a:off x="1663700" y="4730750"/>
              <a:ext cx="615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18"/>
            <p:cNvSpPr>
              <a:spLocks noChangeShapeType="1"/>
            </p:cNvSpPr>
            <p:nvPr/>
          </p:nvSpPr>
          <p:spPr bwMode="auto">
            <a:xfrm>
              <a:off x="1546225" y="5019675"/>
              <a:ext cx="733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Text Box 19"/>
            <p:cNvSpPr txBox="1">
              <a:spLocks noChangeArrowheads="1"/>
            </p:cNvSpPr>
            <p:nvPr/>
          </p:nvSpPr>
          <p:spPr bwMode="auto">
            <a:xfrm>
              <a:off x="4867275" y="4610100"/>
              <a:ext cx="14112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Floral organs usually</a:t>
              </a:r>
            </a:p>
            <a:p>
              <a:pPr algn="ctr">
                <a:lnSpc>
                  <a:spcPct val="90000"/>
                </a:lnSpc>
              </a:pPr>
              <a:r>
                <a:rPr kumimoji="0" lang="en-US" sz="1100" b="1"/>
                <a:t>In </a:t>
              </a:r>
            </a:p>
            <a:p>
              <a:pPr algn="ctr">
                <a:lnSpc>
                  <a:spcPct val="90000"/>
                </a:lnSpc>
              </a:pPr>
              <a:r>
                <a:rPr kumimoji="0" lang="en-US" sz="1100" b="1"/>
                <a:t>four or five</a:t>
              </a:r>
            </a:p>
          </p:txBody>
        </p:sp>
        <p:sp>
          <p:nvSpPr>
            <p:cNvPr id="35861" name="Text Box 20"/>
            <p:cNvSpPr txBox="1">
              <a:spLocks noChangeArrowheads="1"/>
            </p:cNvSpPr>
            <p:nvPr/>
          </p:nvSpPr>
          <p:spPr bwMode="auto">
            <a:xfrm>
              <a:off x="2978150" y="3159125"/>
              <a:ext cx="13636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Pollen grain with</a:t>
              </a:r>
            </a:p>
            <a:p>
              <a:pPr algn="ctr">
                <a:lnSpc>
                  <a:spcPct val="90000"/>
                </a:lnSpc>
              </a:pPr>
              <a:r>
                <a:rPr kumimoji="0" lang="en-US" sz="1100" b="1"/>
                <a:t>one opening</a:t>
              </a:r>
            </a:p>
          </p:txBody>
        </p:sp>
        <p:sp>
          <p:nvSpPr>
            <p:cNvPr id="35862" name="Text Box 21"/>
            <p:cNvSpPr txBox="1">
              <a:spLocks noChangeArrowheads="1"/>
            </p:cNvSpPr>
            <p:nvPr/>
          </p:nvSpPr>
          <p:spPr bwMode="auto">
            <a:xfrm>
              <a:off x="4381500" y="3952875"/>
              <a:ext cx="508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Flowers</a:t>
              </a:r>
            </a:p>
          </p:txBody>
        </p:sp>
        <p:sp>
          <p:nvSpPr>
            <p:cNvPr id="35863" name="Text Box 22"/>
            <p:cNvSpPr txBox="1">
              <a:spLocks noChangeArrowheads="1"/>
            </p:cNvSpPr>
            <p:nvPr/>
          </p:nvSpPr>
          <p:spPr bwMode="auto">
            <a:xfrm>
              <a:off x="6465888" y="2098675"/>
              <a:ext cx="914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Pea </a:t>
              </a:r>
            </a:p>
            <a:p>
              <a:pPr>
                <a:lnSpc>
                  <a:spcPct val="90000"/>
                </a:lnSpc>
              </a:pPr>
              <a:r>
                <a:rPr kumimoji="0" lang="en-US" sz="1100" b="1"/>
                <a:t>(</a:t>
              </a:r>
              <a:r>
                <a:rPr kumimoji="0" lang="en-US" sz="1100" b="1" i="1"/>
                <a:t>Lathyrusner</a:t>
              </a:r>
            </a:p>
            <a:p>
              <a:pPr>
                <a:lnSpc>
                  <a:spcPct val="90000"/>
                </a:lnSpc>
              </a:pPr>
              <a:r>
                <a:rPr kumimoji="0" lang="en-US" sz="1100" b="1" i="1"/>
                <a:t>vosus,</a:t>
              </a:r>
              <a:r>
                <a:rPr kumimoji="0" lang="en-US" sz="1100" b="1"/>
                <a:t> Lord</a:t>
              </a:r>
            </a:p>
            <a:p>
              <a:pPr>
                <a:lnSpc>
                  <a:spcPct val="90000"/>
                </a:lnSpc>
              </a:pPr>
              <a:r>
                <a:rPr kumimoji="0" lang="en-US" sz="1100" b="1"/>
                <a:t>Anson</a:t>
              </a:r>
              <a:r>
                <a:rPr kumimoji="0" lang="ja-JP" altLang="en-US" sz="1100" b="1"/>
                <a:t>’</a:t>
              </a:r>
              <a:r>
                <a:rPr kumimoji="0" lang="en-US" altLang="ja-JP" sz="1100" b="1"/>
                <a:t>s</a:t>
              </a:r>
            </a:p>
            <a:p>
              <a:pPr>
                <a:lnSpc>
                  <a:spcPct val="90000"/>
                </a:lnSpc>
              </a:pPr>
              <a:r>
                <a:rPr kumimoji="0" lang="en-US" sz="1100" b="1"/>
                <a:t>blue pea), </a:t>
              </a:r>
            </a:p>
            <a:p>
              <a:pPr>
                <a:lnSpc>
                  <a:spcPct val="90000"/>
                </a:lnSpc>
              </a:pPr>
              <a:r>
                <a:rPr kumimoji="0" lang="en-US" sz="1100" b="1"/>
                <a:t>a legume</a:t>
              </a:r>
            </a:p>
          </p:txBody>
        </p:sp>
      </p:grpSp>
      <p:sp>
        <p:nvSpPr>
          <p:cNvPr id="23" name="TextBox 22"/>
          <p:cNvSpPr txBox="1"/>
          <p:nvPr/>
        </p:nvSpPr>
        <p:spPr>
          <a:xfrm>
            <a:off x="241300" y="317500"/>
            <a:ext cx="8445500" cy="830997"/>
          </a:xfrm>
          <a:prstGeom prst="rect">
            <a:avLst/>
          </a:prstGeom>
          <a:noFill/>
        </p:spPr>
        <p:txBody>
          <a:bodyPr wrap="square" rtlCol="0">
            <a:spAutoFit/>
          </a:bodyPr>
          <a:lstStyle/>
          <a:p>
            <a:r>
              <a:rPr lang="en-US" sz="2400"/>
              <a:t>Figure 9: Distinguishing features of monocot and dicot flowering plants</a:t>
            </a:r>
          </a:p>
        </p:txBody>
      </p:sp>
    </p:spTree>
    <p:extLst>
      <p:ext uri="{BB962C8B-B14F-4D97-AF65-F5344CB8AC3E}">
        <p14:creationId xmlns:p14="http://schemas.microsoft.com/office/powerpoint/2010/main" val="1226005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120" y="975360"/>
            <a:ext cx="7782560" cy="584776"/>
          </a:xfrm>
          <a:prstGeom prst="rect">
            <a:avLst/>
          </a:prstGeom>
          <a:noFill/>
        </p:spPr>
        <p:txBody>
          <a:bodyPr wrap="square" rtlCol="0">
            <a:spAutoFit/>
          </a:bodyPr>
          <a:lstStyle/>
          <a:p>
            <a:r>
              <a:rPr lang="en-US" sz="3200"/>
              <a:t>Plant selection: video on corn domestication</a:t>
            </a:r>
          </a:p>
        </p:txBody>
      </p:sp>
      <p:sp>
        <p:nvSpPr>
          <p:cNvPr id="3" name="TextBox 2"/>
          <p:cNvSpPr txBox="1"/>
          <p:nvPr/>
        </p:nvSpPr>
        <p:spPr>
          <a:xfrm>
            <a:off x="1168400" y="2468880"/>
            <a:ext cx="7091680" cy="1200329"/>
          </a:xfrm>
          <a:prstGeom prst="rect">
            <a:avLst/>
          </a:prstGeom>
          <a:noFill/>
        </p:spPr>
        <p:txBody>
          <a:bodyPr wrap="square" rtlCol="0">
            <a:spAutoFit/>
          </a:bodyPr>
          <a:lstStyle/>
          <a:p>
            <a:r>
              <a:rPr lang="en-US"/>
              <a:t>Watch the following video.  Answer the questions on the lab report </a:t>
            </a:r>
          </a:p>
          <a:p>
            <a:endParaRPr lang="en-US"/>
          </a:p>
          <a:p>
            <a:r>
              <a:rPr lang="en-US"/>
              <a:t>https://www.biointeractive.org/classroom-resources/popped-secret-mysterious-origin-corn</a:t>
            </a:r>
          </a:p>
        </p:txBody>
      </p:sp>
    </p:spTree>
    <p:extLst>
      <p:ext uri="{BB962C8B-B14F-4D97-AF65-F5344CB8AC3E}">
        <p14:creationId xmlns:p14="http://schemas.microsoft.com/office/powerpoint/2010/main" val="110296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143000"/>
            <a:ext cx="876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900">
                <a:solidFill>
                  <a:schemeClr val="tx1"/>
                </a:solidFill>
                <a:latin typeface="Arial" charset="0"/>
                <a:ea typeface="MS PGothic" charset="0"/>
                <a:cs typeface="MS PGothic" charset="0"/>
              </a:defRPr>
            </a:lvl1pPr>
            <a:lvl2pPr marL="742950" indent="-285750">
              <a:defRPr kumimoji="1" sz="2900">
                <a:solidFill>
                  <a:schemeClr val="tx1"/>
                </a:solidFill>
                <a:latin typeface="Arial" charset="0"/>
                <a:ea typeface="MS PGothic" charset="0"/>
                <a:cs typeface="MS PGothic" charset="0"/>
              </a:defRPr>
            </a:lvl2pPr>
            <a:lvl3pPr marL="1143000" indent="-228600">
              <a:defRPr kumimoji="1" sz="2900">
                <a:solidFill>
                  <a:schemeClr val="tx1"/>
                </a:solidFill>
                <a:latin typeface="Arial" charset="0"/>
                <a:ea typeface="MS PGothic" charset="0"/>
                <a:cs typeface="MS PGothic" charset="0"/>
              </a:defRPr>
            </a:lvl3pPr>
            <a:lvl4pPr marL="1600200" indent="-228600">
              <a:defRPr kumimoji="1" sz="2900">
                <a:solidFill>
                  <a:schemeClr val="tx1"/>
                </a:solidFill>
                <a:latin typeface="Arial" charset="0"/>
                <a:ea typeface="MS PGothic" charset="0"/>
                <a:cs typeface="MS PGothic" charset="0"/>
              </a:defRPr>
            </a:lvl4pPr>
            <a:lvl5pPr marL="2057400" indent="-228600">
              <a:defRPr kumimoji="1" sz="29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defRPr>
            </a:lvl9pPr>
          </a:lstStyle>
          <a:p>
            <a:r>
              <a:rPr lang="en-US" sz="2400"/>
              <a:t>Plants are eukaryotic, multicellular organisms classified within the Domain Eukarya, Kingdom Plantae.  They have cell walls made of cellulose, contain chlorophyll, are autotrophs, and live in water (Charophyta) or on land (Embryophyta).  Plants are divided into Vascular and nonvascular plants.  </a:t>
            </a:r>
          </a:p>
          <a:p>
            <a:endParaRPr lang="en-US" sz="2400"/>
          </a:p>
          <a:p>
            <a:r>
              <a:rPr lang="en-US" sz="2400"/>
              <a:t>The vascular plants are the Ferns (seedless), the gymnosperms (seed, non-flowering), and the angiosperms (seed, flowering)</a:t>
            </a:r>
          </a:p>
          <a:p>
            <a:endParaRPr lang="en-US" sz="2400"/>
          </a:p>
          <a:p>
            <a:r>
              <a:rPr lang="en-US" sz="2400"/>
              <a:t>The flowering plants are further divided into two groups: the Monocotyledons, and the Dicotyledons</a:t>
            </a:r>
          </a:p>
          <a:p>
            <a:endParaRPr lang="en-US" sz="2400"/>
          </a:p>
        </p:txBody>
      </p:sp>
    </p:spTree>
    <p:extLst>
      <p:ext uri="{BB962C8B-B14F-4D97-AF65-F5344CB8AC3E}">
        <p14:creationId xmlns:p14="http://schemas.microsoft.com/office/powerpoint/2010/main" val="275964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6_01_07.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99" r="-1140"/>
          <a:stretch/>
        </p:blipFill>
        <p:spPr>
          <a:xfrm>
            <a:off x="581356" y="558382"/>
            <a:ext cx="7419468" cy="5781363"/>
          </a:xfrm>
        </p:spPr>
      </p:pic>
      <p:sp>
        <p:nvSpPr>
          <p:cNvPr id="7" name="Text Placeholder 6"/>
          <p:cNvSpPr>
            <a:spLocks noGrp="1"/>
          </p:cNvSpPr>
          <p:nvPr>
            <p:ph type="body" sz="quarter" idx="14"/>
          </p:nvPr>
        </p:nvSpPr>
        <p:spPr>
          <a:xfrm>
            <a:off x="2000044" y="81732"/>
            <a:ext cx="6176802" cy="476650"/>
          </a:xfrm>
        </p:spPr>
        <p:txBody>
          <a:bodyPr>
            <a:normAutofit/>
          </a:bodyPr>
          <a:lstStyle/>
          <a:p>
            <a:pPr marL="0" indent="0">
              <a:buNone/>
            </a:pPr>
            <a:r>
              <a:rPr lang="en-US" sz="2400" b="1" dirty="0" smtClean="0"/>
              <a:t>Figure 1: evolutionary </a:t>
            </a:r>
            <a:r>
              <a:rPr lang="en-US" sz="2400" b="1" dirty="0"/>
              <a:t>relationships of plants.</a:t>
            </a:r>
          </a:p>
        </p:txBody>
      </p:sp>
      <p:sp>
        <p:nvSpPr>
          <p:cNvPr id="3" name="TextBox 2"/>
          <p:cNvSpPr txBox="1"/>
          <p:nvPr/>
        </p:nvSpPr>
        <p:spPr>
          <a:xfrm>
            <a:off x="7766086" y="1233889"/>
            <a:ext cx="1411927" cy="923330"/>
          </a:xfrm>
          <a:prstGeom prst="rect">
            <a:avLst/>
          </a:prstGeom>
          <a:solidFill>
            <a:schemeClr val="bg1"/>
          </a:solidFill>
        </p:spPr>
        <p:txBody>
          <a:bodyPr wrap="square" rtlCol="0">
            <a:spAutoFit/>
          </a:bodyPr>
          <a:lstStyle/>
          <a:p>
            <a:r>
              <a:rPr lang="en-US" dirty="0" smtClean="0"/>
              <a:t>Non-vascular plants (Mosses)</a:t>
            </a:r>
            <a:endParaRPr lang="en-US" dirty="0"/>
          </a:p>
        </p:txBody>
      </p:sp>
      <p:sp>
        <p:nvSpPr>
          <p:cNvPr id="8" name="TextBox 7"/>
          <p:cNvSpPr txBox="1"/>
          <p:nvPr/>
        </p:nvSpPr>
        <p:spPr>
          <a:xfrm>
            <a:off x="2131402" y="5405882"/>
            <a:ext cx="2743200" cy="646331"/>
          </a:xfrm>
          <a:prstGeom prst="rect">
            <a:avLst/>
          </a:prstGeom>
          <a:solidFill>
            <a:schemeClr val="bg1"/>
          </a:solidFill>
        </p:spPr>
        <p:txBody>
          <a:bodyPr wrap="square" rtlCol="0">
            <a:spAutoFit/>
          </a:bodyPr>
          <a:lstStyle/>
          <a:p>
            <a:r>
              <a:rPr lang="en-US" dirty="0" smtClean="0"/>
              <a:t>Vascular plants with naked seed (Conifers and Allies)</a:t>
            </a:r>
            <a:endParaRPr lang="en-US" dirty="0"/>
          </a:p>
        </p:txBody>
      </p:sp>
      <p:sp>
        <p:nvSpPr>
          <p:cNvPr id="9" name="TextBox 8"/>
          <p:cNvSpPr txBox="1"/>
          <p:nvPr/>
        </p:nvSpPr>
        <p:spPr>
          <a:xfrm>
            <a:off x="7693577" y="4165660"/>
            <a:ext cx="1484436" cy="923330"/>
          </a:xfrm>
          <a:prstGeom prst="rect">
            <a:avLst/>
          </a:prstGeom>
          <a:solidFill>
            <a:schemeClr val="bg1"/>
          </a:solidFill>
        </p:spPr>
        <p:txBody>
          <a:bodyPr wrap="square" rtlCol="0">
            <a:spAutoFit/>
          </a:bodyPr>
          <a:lstStyle/>
          <a:p>
            <a:r>
              <a:rPr lang="en-US" dirty="0" smtClean="0"/>
              <a:t>Seedless vascular plants (Ferns)</a:t>
            </a:r>
            <a:endParaRPr lang="en-US" dirty="0"/>
          </a:p>
        </p:txBody>
      </p:sp>
      <p:sp>
        <p:nvSpPr>
          <p:cNvPr id="10" name="TextBox 9"/>
          <p:cNvSpPr txBox="1"/>
          <p:nvPr/>
        </p:nvSpPr>
        <p:spPr>
          <a:xfrm>
            <a:off x="2131402" y="6061885"/>
            <a:ext cx="3437791" cy="646331"/>
          </a:xfrm>
          <a:prstGeom prst="rect">
            <a:avLst/>
          </a:prstGeom>
          <a:solidFill>
            <a:schemeClr val="bg1"/>
          </a:solidFill>
        </p:spPr>
        <p:txBody>
          <a:bodyPr wrap="square" rtlCol="0">
            <a:spAutoFit/>
          </a:bodyPr>
          <a:lstStyle/>
          <a:p>
            <a:r>
              <a:rPr lang="en-US" dirty="0" smtClean="0"/>
              <a:t>Vascular plants with coated seed and flowers</a:t>
            </a:r>
            <a:endParaRPr lang="en-US" dirty="0"/>
          </a:p>
        </p:txBody>
      </p:sp>
      <p:cxnSp>
        <p:nvCxnSpPr>
          <p:cNvPr id="5" name="Straight Arrow Connector 4"/>
          <p:cNvCxnSpPr/>
          <p:nvPr/>
        </p:nvCxnSpPr>
        <p:spPr>
          <a:xfrm>
            <a:off x="4375547" y="5823135"/>
            <a:ext cx="1684004" cy="1881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4948016" y="6253750"/>
            <a:ext cx="1116623" cy="2837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883400" y="6023785"/>
            <a:ext cx="776164" cy="1918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83400" y="6253750"/>
            <a:ext cx="776164" cy="1699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59564" y="5823135"/>
            <a:ext cx="1484436" cy="369332"/>
          </a:xfrm>
          <a:prstGeom prst="rect">
            <a:avLst/>
          </a:prstGeom>
          <a:solidFill>
            <a:schemeClr val="bg1"/>
          </a:solidFill>
        </p:spPr>
        <p:txBody>
          <a:bodyPr wrap="square" rtlCol="0">
            <a:spAutoFit/>
          </a:bodyPr>
          <a:lstStyle/>
          <a:p>
            <a:r>
              <a:rPr lang="en-US" dirty="0" smtClean="0"/>
              <a:t>Monocots</a:t>
            </a:r>
            <a:endParaRPr lang="en-US" dirty="0"/>
          </a:p>
        </p:txBody>
      </p:sp>
      <p:sp>
        <p:nvSpPr>
          <p:cNvPr id="17" name="TextBox 16"/>
          <p:cNvSpPr txBox="1"/>
          <p:nvPr/>
        </p:nvSpPr>
        <p:spPr>
          <a:xfrm>
            <a:off x="7659564" y="6210517"/>
            <a:ext cx="1484436" cy="369332"/>
          </a:xfrm>
          <a:prstGeom prst="rect">
            <a:avLst/>
          </a:prstGeom>
          <a:solidFill>
            <a:schemeClr val="bg1"/>
          </a:solidFill>
        </p:spPr>
        <p:txBody>
          <a:bodyPr wrap="square" rtlCol="0">
            <a:spAutoFit/>
          </a:bodyPr>
          <a:lstStyle/>
          <a:p>
            <a:r>
              <a:rPr lang="en-US" dirty="0"/>
              <a:t>Di</a:t>
            </a:r>
            <a:r>
              <a:rPr lang="en-US" dirty="0" smtClean="0"/>
              <a:t>cots</a:t>
            </a:r>
            <a:endParaRPr lang="en-US" dirty="0"/>
          </a:p>
        </p:txBody>
      </p:sp>
    </p:spTree>
    <p:extLst>
      <p:ext uri="{BB962C8B-B14F-4D97-AF65-F5344CB8AC3E}">
        <p14:creationId xmlns:p14="http://schemas.microsoft.com/office/powerpoint/2010/main" val="86395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Figure 2.  The generalized life cycle of plants: alternation of generations</a:t>
            </a:r>
          </a:p>
        </p:txBody>
      </p:sp>
      <p:pic>
        <p:nvPicPr>
          <p:cNvPr id="2" name="Picture Placeholder 1" descr="Figure_B25_01_01.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89" r="-56"/>
          <a:stretch/>
        </p:blipFill>
        <p:spPr>
          <a:xfrm>
            <a:off x="872552" y="1109018"/>
            <a:ext cx="7282186" cy="4144772"/>
          </a:xfrm>
        </p:spPr>
      </p:pic>
      <p:sp>
        <p:nvSpPr>
          <p:cNvPr id="7" name="Text Placeholder 6"/>
          <p:cNvSpPr>
            <a:spLocks noGrp="1"/>
          </p:cNvSpPr>
          <p:nvPr>
            <p:ph type="body" sz="quarter" idx="14"/>
          </p:nvPr>
        </p:nvSpPr>
        <p:spPr>
          <a:xfrm>
            <a:off x="457200" y="5427173"/>
            <a:ext cx="7899400" cy="1166382"/>
          </a:xfrm>
        </p:spPr>
        <p:txBody>
          <a:bodyPr>
            <a:normAutofit/>
          </a:bodyPr>
          <a:lstStyle/>
          <a:p>
            <a:pPr marL="0" indent="0">
              <a:buNone/>
            </a:pPr>
            <a:r>
              <a:rPr lang="en-US" sz="1600" dirty="0"/>
              <a:t>All plants undergo alternation of generations between the 1</a:t>
            </a:r>
            <a:r>
              <a:rPr lang="en-US" sz="1600" i="1" dirty="0"/>
              <a:t>n </a:t>
            </a:r>
            <a:r>
              <a:rPr lang="en-US" sz="1600" dirty="0"/>
              <a:t>gametophyte and 2</a:t>
            </a:r>
            <a:r>
              <a:rPr lang="en-US" sz="1600" i="1" dirty="0"/>
              <a:t>n </a:t>
            </a:r>
            <a:r>
              <a:rPr lang="en-US" sz="1600" dirty="0"/>
              <a:t>sporophyte in their life cycle</a:t>
            </a:r>
            <a:r>
              <a:rPr lang="en-US" sz="1600" dirty="0" smtClean="0"/>
              <a:t>. In flowering plants, the gametophytes are microscopic, and are called pollen (male) and megaspore (female).  They are found in the flower, and can’t live independent of the plant.  The sporophyte is the visible plant.  (</a:t>
            </a:r>
            <a:r>
              <a:rPr lang="en-US" sz="1600" dirty="0"/>
              <a:t>credit: Peter </a:t>
            </a:r>
            <a:r>
              <a:rPr lang="en-US" sz="1600" dirty="0" err="1"/>
              <a:t>Coxhead</a:t>
            </a:r>
            <a:r>
              <a:rPr lang="en-US" sz="1600" dirty="0"/>
              <a:t>)</a:t>
            </a:r>
          </a:p>
        </p:txBody>
      </p:sp>
    </p:spTree>
    <p:extLst>
      <p:ext uri="{BB962C8B-B14F-4D97-AF65-F5344CB8AC3E}">
        <p14:creationId xmlns:p14="http://schemas.microsoft.com/office/powerpoint/2010/main" val="297308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plantbod"/>
          <p:cNvPicPr/>
          <p:nvPr/>
        </p:nvPicPr>
        <p:blipFill>
          <a:blip r:embed="rId2">
            <a:extLst>
              <a:ext uri="{28A0092B-C50C-407E-A947-70E740481C1C}">
                <a14:useLocalDpi xmlns:a14="http://schemas.microsoft.com/office/drawing/2010/main" val="0"/>
              </a:ext>
            </a:extLst>
          </a:blip>
          <a:srcRect/>
          <a:stretch>
            <a:fillRect/>
          </a:stretch>
        </p:blipFill>
        <p:spPr bwMode="auto">
          <a:xfrm>
            <a:off x="4013200" y="127000"/>
            <a:ext cx="4965700" cy="6616700"/>
          </a:xfrm>
          <a:prstGeom prst="rect">
            <a:avLst/>
          </a:prstGeom>
          <a:noFill/>
          <a:ln w="12700" cmpd="sng">
            <a:solidFill>
              <a:srgbClr val="000000"/>
            </a:solidFill>
            <a:miter lim="800000"/>
            <a:headEnd/>
            <a:tailEnd/>
          </a:ln>
          <a:effectLst/>
        </p:spPr>
      </p:pic>
      <p:sp>
        <p:nvSpPr>
          <p:cNvPr id="3" name="TextBox 2"/>
          <p:cNvSpPr txBox="1"/>
          <p:nvPr/>
        </p:nvSpPr>
        <p:spPr>
          <a:xfrm>
            <a:off x="241300" y="317500"/>
            <a:ext cx="3556000" cy="830997"/>
          </a:xfrm>
          <a:prstGeom prst="rect">
            <a:avLst/>
          </a:prstGeom>
          <a:noFill/>
        </p:spPr>
        <p:txBody>
          <a:bodyPr wrap="square" rtlCol="0">
            <a:spAutoFit/>
          </a:bodyPr>
          <a:lstStyle/>
          <a:p>
            <a:r>
              <a:rPr lang="en-US" sz="2400"/>
              <a:t>Figure 3: parts of a flowering plant</a:t>
            </a:r>
          </a:p>
        </p:txBody>
      </p:sp>
    </p:spTree>
    <p:extLst>
      <p:ext uri="{BB962C8B-B14F-4D97-AF65-F5344CB8AC3E}">
        <p14:creationId xmlns:p14="http://schemas.microsoft.com/office/powerpoint/2010/main" val="256533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317500"/>
            <a:ext cx="8445500" cy="830997"/>
          </a:xfrm>
          <a:prstGeom prst="rect">
            <a:avLst/>
          </a:prstGeom>
          <a:noFill/>
        </p:spPr>
        <p:txBody>
          <a:bodyPr wrap="square" rtlCol="0">
            <a:spAutoFit/>
          </a:bodyPr>
          <a:lstStyle/>
          <a:p>
            <a:r>
              <a:rPr lang="en-US" sz="2400"/>
              <a:t>Figure 4: Comparison of stems from monocot and dicot flowering plants with labeled parts</a:t>
            </a:r>
          </a:p>
        </p:txBody>
      </p:sp>
      <p:pic>
        <p:nvPicPr>
          <p:cNvPr id="5" name="il_fi" descr="steminterna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326299"/>
            <a:ext cx="8778236" cy="5226233"/>
          </a:xfrm>
          <a:prstGeom prst="rect">
            <a:avLst/>
          </a:prstGeom>
          <a:noFill/>
          <a:ln>
            <a:noFill/>
          </a:ln>
        </p:spPr>
      </p:pic>
    </p:spTree>
    <p:extLst>
      <p:ext uri="{BB962C8B-B14F-4D97-AF65-F5344CB8AC3E}">
        <p14:creationId xmlns:p14="http://schemas.microsoft.com/office/powerpoint/2010/main" val="293254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14129143"/>
              </p:ext>
            </p:extLst>
          </p:nvPr>
        </p:nvGraphicFramePr>
        <p:xfrm>
          <a:off x="266192" y="1041400"/>
          <a:ext cx="8538972" cy="5473700"/>
        </p:xfrm>
        <a:graphic>
          <a:graphicData uri="http://schemas.openxmlformats.org/presentationml/2006/ole">
            <mc:AlternateContent xmlns:mc="http://schemas.openxmlformats.org/markup-compatibility/2006">
              <mc:Choice xmlns:v="urn:schemas-microsoft-com:vml" Requires="v">
                <p:oleObj spid="_x0000_s1042" name="Document" r:id="rId4" imgW="5943600" imgH="3810000" progId="Word.Document.12">
                  <p:embed/>
                </p:oleObj>
              </mc:Choice>
              <mc:Fallback>
                <p:oleObj name="Document" r:id="rId4" imgW="5943600" imgH="3810000" progId="Word.Document.12">
                  <p:embed/>
                  <p:pic>
                    <p:nvPicPr>
                      <p:cNvPr id="0" name=""/>
                      <p:cNvPicPr/>
                      <p:nvPr/>
                    </p:nvPicPr>
                    <p:blipFill>
                      <a:blip r:embed="rId5"/>
                      <a:stretch>
                        <a:fillRect/>
                      </a:stretch>
                    </p:blipFill>
                    <p:spPr>
                      <a:xfrm>
                        <a:off x="266192" y="1041400"/>
                        <a:ext cx="8538972" cy="5473700"/>
                      </a:xfrm>
                      <a:prstGeom prst="rect">
                        <a:avLst/>
                      </a:prstGeom>
                    </p:spPr>
                  </p:pic>
                </p:oleObj>
              </mc:Fallback>
            </mc:AlternateContent>
          </a:graphicData>
        </a:graphic>
      </p:graphicFrame>
      <p:sp>
        <p:nvSpPr>
          <p:cNvPr id="3" name="TextBox 2"/>
          <p:cNvSpPr txBox="1"/>
          <p:nvPr/>
        </p:nvSpPr>
        <p:spPr>
          <a:xfrm>
            <a:off x="241300" y="317500"/>
            <a:ext cx="8445500" cy="461665"/>
          </a:xfrm>
          <a:prstGeom prst="rect">
            <a:avLst/>
          </a:prstGeom>
          <a:noFill/>
        </p:spPr>
        <p:txBody>
          <a:bodyPr wrap="square" rtlCol="0">
            <a:spAutoFit/>
          </a:bodyPr>
          <a:lstStyle/>
          <a:p>
            <a:r>
              <a:rPr lang="en-US" sz="2400"/>
              <a:t>Figure 5: Cross-section diagram of a leaf showing parts.</a:t>
            </a:r>
          </a:p>
        </p:txBody>
      </p:sp>
    </p:spTree>
    <p:extLst>
      <p:ext uri="{BB962C8B-B14F-4D97-AF65-F5344CB8AC3E}">
        <p14:creationId xmlns:p14="http://schemas.microsoft.com/office/powerpoint/2010/main" val="346700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p:cNvGrpSpPr>
            <a:grpSpLocks/>
          </p:cNvGrpSpPr>
          <p:nvPr/>
        </p:nvGrpSpPr>
        <p:grpSpPr bwMode="auto">
          <a:xfrm>
            <a:off x="152400" y="2438400"/>
            <a:ext cx="8915400" cy="2667000"/>
            <a:chOff x="303213" y="2282825"/>
            <a:chExt cx="8535987" cy="2292350"/>
          </a:xfrm>
        </p:grpSpPr>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282825"/>
              <a:ext cx="85359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4"/>
            <p:cNvSpPr txBox="1">
              <a:spLocks noChangeArrowheads="1"/>
            </p:cNvSpPr>
            <p:nvPr/>
          </p:nvSpPr>
          <p:spPr bwMode="auto">
            <a:xfrm>
              <a:off x="2019300" y="2778125"/>
              <a:ext cx="1273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Orchid</a:t>
              </a:r>
            </a:p>
            <a:p>
              <a:pPr>
                <a:lnSpc>
                  <a:spcPct val="90000"/>
                </a:lnSpc>
              </a:pPr>
              <a:r>
                <a:rPr kumimoji="0" lang="en-US" sz="1100" b="1"/>
                <a:t>(</a:t>
              </a:r>
              <a:r>
                <a:rPr kumimoji="0" lang="en-US" sz="1100" b="1" i="1"/>
                <a:t>Lemboglossum</a:t>
              </a:r>
            </a:p>
            <a:p>
              <a:pPr>
                <a:lnSpc>
                  <a:spcPct val="90000"/>
                </a:lnSpc>
              </a:pPr>
              <a:r>
                <a:rPr kumimoji="0" lang="en-US" sz="1100" b="1" i="1"/>
                <a:t>rossii</a:t>
              </a:r>
              <a:r>
                <a:rPr kumimoji="0" lang="en-US" sz="1100" b="1"/>
                <a:t>)</a:t>
              </a:r>
            </a:p>
          </p:txBody>
        </p:sp>
        <p:sp>
          <p:nvSpPr>
            <p:cNvPr id="29702" name="Text Box 5"/>
            <p:cNvSpPr txBox="1">
              <a:spLocks noChangeArrowheads="1"/>
            </p:cNvSpPr>
            <p:nvPr/>
          </p:nvSpPr>
          <p:spPr bwMode="auto">
            <a:xfrm>
              <a:off x="3089275" y="2841625"/>
              <a:ext cx="1136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100" b="1"/>
                <a:t>Monocot</a:t>
              </a:r>
            </a:p>
            <a:p>
              <a:pPr algn="ctr"/>
              <a:r>
                <a:rPr kumimoji="0" lang="en-US" sz="1100" b="1"/>
                <a:t>Characteristics</a:t>
              </a:r>
            </a:p>
          </p:txBody>
        </p:sp>
        <p:sp>
          <p:nvSpPr>
            <p:cNvPr id="29703" name="Text Box 6"/>
            <p:cNvSpPr txBox="1">
              <a:spLocks noChangeArrowheads="1"/>
            </p:cNvSpPr>
            <p:nvPr/>
          </p:nvSpPr>
          <p:spPr bwMode="auto">
            <a:xfrm>
              <a:off x="3244850" y="4133850"/>
              <a:ext cx="1047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One cotyledon</a:t>
              </a:r>
            </a:p>
          </p:txBody>
        </p:sp>
        <p:sp>
          <p:nvSpPr>
            <p:cNvPr id="29704" name="Line 7"/>
            <p:cNvSpPr>
              <a:spLocks noChangeShapeType="1"/>
            </p:cNvSpPr>
            <p:nvPr/>
          </p:nvSpPr>
          <p:spPr bwMode="auto">
            <a:xfrm flipV="1">
              <a:off x="3397250" y="3676650"/>
              <a:ext cx="295275" cy="438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5" name="Text Box 8"/>
            <p:cNvSpPr txBox="1">
              <a:spLocks noChangeArrowheads="1"/>
            </p:cNvSpPr>
            <p:nvPr/>
          </p:nvSpPr>
          <p:spPr bwMode="auto">
            <a:xfrm>
              <a:off x="4356100" y="3527425"/>
              <a:ext cx="1047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Embryos</a:t>
              </a:r>
            </a:p>
          </p:txBody>
        </p:sp>
        <p:sp>
          <p:nvSpPr>
            <p:cNvPr id="29706" name="Text Box 9"/>
            <p:cNvSpPr txBox="1">
              <a:spLocks noChangeArrowheads="1"/>
            </p:cNvSpPr>
            <p:nvPr/>
          </p:nvSpPr>
          <p:spPr bwMode="auto">
            <a:xfrm>
              <a:off x="5159375" y="4127500"/>
              <a:ext cx="1152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Two cotyledons</a:t>
              </a:r>
            </a:p>
          </p:txBody>
        </p:sp>
        <p:sp>
          <p:nvSpPr>
            <p:cNvPr id="29707" name="Text Box 10"/>
            <p:cNvSpPr txBox="1">
              <a:spLocks noChangeArrowheads="1"/>
            </p:cNvSpPr>
            <p:nvPr/>
          </p:nvSpPr>
          <p:spPr bwMode="auto">
            <a:xfrm>
              <a:off x="5010150" y="2832100"/>
              <a:ext cx="1136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100" b="1"/>
                <a:t>Eudicot</a:t>
              </a:r>
            </a:p>
            <a:p>
              <a:pPr algn="ctr"/>
              <a:r>
                <a:rPr kumimoji="0" lang="en-US" sz="1100" b="1"/>
                <a:t>Characteristics</a:t>
              </a:r>
            </a:p>
          </p:txBody>
        </p:sp>
        <p:sp>
          <p:nvSpPr>
            <p:cNvPr id="29708" name="Text Box 11"/>
            <p:cNvSpPr txBox="1">
              <a:spLocks noChangeArrowheads="1"/>
            </p:cNvSpPr>
            <p:nvPr/>
          </p:nvSpPr>
          <p:spPr bwMode="auto">
            <a:xfrm>
              <a:off x="6318250" y="2787650"/>
              <a:ext cx="9620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California</a:t>
              </a:r>
            </a:p>
            <a:p>
              <a:pPr>
                <a:lnSpc>
                  <a:spcPct val="90000"/>
                </a:lnSpc>
              </a:pPr>
              <a:r>
                <a:rPr kumimoji="0" lang="en-US" sz="1100" b="1"/>
                <a:t>poppy</a:t>
              </a:r>
            </a:p>
            <a:p>
              <a:pPr>
                <a:lnSpc>
                  <a:spcPct val="90000"/>
                </a:lnSpc>
              </a:pPr>
              <a:r>
                <a:rPr kumimoji="0" lang="en-US" sz="1100" b="1"/>
                <a:t>(</a:t>
              </a:r>
              <a:r>
                <a:rPr kumimoji="0" lang="en-US" sz="1100" b="1" i="1"/>
                <a:t>Eschscholzia</a:t>
              </a:r>
            </a:p>
            <a:p>
              <a:pPr>
                <a:lnSpc>
                  <a:spcPct val="90000"/>
                </a:lnSpc>
              </a:pPr>
              <a:r>
                <a:rPr kumimoji="0" lang="en-US" sz="1100" b="1" i="1"/>
                <a:t>california</a:t>
              </a:r>
              <a:r>
                <a:rPr kumimoji="0" lang="en-US" sz="1100" b="1"/>
                <a:t>)</a:t>
              </a:r>
            </a:p>
          </p:txBody>
        </p:sp>
        <p:sp>
          <p:nvSpPr>
            <p:cNvPr id="29709" name="Line 12"/>
            <p:cNvSpPr>
              <a:spLocks noChangeShapeType="1"/>
            </p:cNvSpPr>
            <p:nvPr/>
          </p:nvSpPr>
          <p:spPr bwMode="auto">
            <a:xfrm flipH="1">
              <a:off x="5461000" y="3549650"/>
              <a:ext cx="168275" cy="565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13"/>
            <p:cNvSpPr>
              <a:spLocks noChangeShapeType="1"/>
            </p:cNvSpPr>
            <p:nvPr/>
          </p:nvSpPr>
          <p:spPr bwMode="auto">
            <a:xfrm flipV="1">
              <a:off x="5461000" y="3603625"/>
              <a:ext cx="228600" cy="514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1" name="Text Box 14"/>
            <p:cNvSpPr txBox="1">
              <a:spLocks noChangeArrowheads="1"/>
            </p:cNvSpPr>
            <p:nvPr/>
          </p:nvSpPr>
          <p:spPr bwMode="auto">
            <a:xfrm>
              <a:off x="6305550" y="2374900"/>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EUDICOTS</a:t>
              </a:r>
            </a:p>
          </p:txBody>
        </p:sp>
        <p:sp>
          <p:nvSpPr>
            <p:cNvPr id="29712" name="Text Box 15"/>
            <p:cNvSpPr txBox="1">
              <a:spLocks noChangeArrowheads="1"/>
            </p:cNvSpPr>
            <p:nvPr/>
          </p:nvSpPr>
          <p:spPr bwMode="auto">
            <a:xfrm>
              <a:off x="1936750" y="2374900"/>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MONOCOTS</a:t>
              </a:r>
            </a:p>
          </p:txBody>
        </p:sp>
      </p:grpSp>
      <p:sp>
        <p:nvSpPr>
          <p:cNvPr id="18" name="TextBox 17"/>
          <p:cNvSpPr txBox="1"/>
          <p:nvPr/>
        </p:nvSpPr>
        <p:spPr>
          <a:xfrm>
            <a:off x="241300" y="317500"/>
            <a:ext cx="8445500" cy="830997"/>
          </a:xfrm>
          <a:prstGeom prst="rect">
            <a:avLst/>
          </a:prstGeom>
          <a:noFill/>
        </p:spPr>
        <p:txBody>
          <a:bodyPr wrap="square" rtlCol="0">
            <a:spAutoFit/>
          </a:bodyPr>
          <a:lstStyle/>
          <a:p>
            <a:r>
              <a:rPr lang="en-US" sz="2400"/>
              <a:t>Figure 6: Distinguishing features of monocot and dicot flowering plants</a:t>
            </a:r>
          </a:p>
        </p:txBody>
      </p:sp>
    </p:spTree>
    <p:extLst>
      <p:ext uri="{BB962C8B-B14F-4D97-AF65-F5344CB8AC3E}">
        <p14:creationId xmlns:p14="http://schemas.microsoft.com/office/powerpoint/2010/main" val="2365491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
          <p:cNvGrpSpPr>
            <a:grpSpLocks/>
          </p:cNvGrpSpPr>
          <p:nvPr/>
        </p:nvGrpSpPr>
        <p:grpSpPr bwMode="auto">
          <a:xfrm>
            <a:off x="76200" y="1492250"/>
            <a:ext cx="9067800" cy="4222750"/>
            <a:chOff x="303213" y="1492250"/>
            <a:chExt cx="8564562" cy="3871913"/>
          </a:xfrm>
        </p:grpSpPr>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92250"/>
              <a:ext cx="8535987"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473075" y="4248150"/>
              <a:ext cx="25749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Pygmy date palm (</a:t>
              </a:r>
              <a:r>
                <a:rPr kumimoji="0" lang="en-US" sz="1100" b="1" i="1"/>
                <a:t>Phoenix roebelenii</a:t>
              </a:r>
              <a:r>
                <a:rPr kumimoji="0" lang="en-US" sz="1100" b="1"/>
                <a:t>)</a:t>
              </a:r>
            </a:p>
          </p:txBody>
        </p:sp>
        <p:sp>
          <p:nvSpPr>
            <p:cNvPr id="31749" name="Text Box 5"/>
            <p:cNvSpPr txBox="1">
              <a:spLocks noChangeArrowheads="1"/>
            </p:cNvSpPr>
            <p:nvPr/>
          </p:nvSpPr>
          <p:spPr bwMode="auto">
            <a:xfrm>
              <a:off x="3151188" y="3341688"/>
              <a:ext cx="1136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100" b="1"/>
                <a:t>Veins usually</a:t>
              </a:r>
            </a:p>
            <a:p>
              <a:pPr algn="ctr"/>
              <a:r>
                <a:rPr kumimoji="0" lang="en-US" sz="1100" b="1"/>
                <a:t>parallel</a:t>
              </a:r>
            </a:p>
          </p:txBody>
        </p:sp>
        <p:sp>
          <p:nvSpPr>
            <p:cNvPr id="31750" name="Text Box 6"/>
            <p:cNvSpPr txBox="1">
              <a:spLocks noChangeArrowheads="1"/>
            </p:cNvSpPr>
            <p:nvPr/>
          </p:nvSpPr>
          <p:spPr bwMode="auto">
            <a:xfrm>
              <a:off x="3184525" y="4872038"/>
              <a:ext cx="1071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Vascular tissue</a:t>
              </a:r>
            </a:p>
            <a:p>
              <a:pPr algn="ctr">
                <a:lnSpc>
                  <a:spcPct val="90000"/>
                </a:lnSpc>
              </a:pPr>
              <a:r>
                <a:rPr kumimoji="0" lang="en-US" sz="1100" b="1"/>
                <a:t>scattered</a:t>
              </a:r>
            </a:p>
          </p:txBody>
        </p:sp>
        <p:sp>
          <p:nvSpPr>
            <p:cNvPr id="31751" name="Text Box 7"/>
            <p:cNvSpPr txBox="1">
              <a:spLocks noChangeArrowheads="1"/>
            </p:cNvSpPr>
            <p:nvPr/>
          </p:nvSpPr>
          <p:spPr bwMode="auto">
            <a:xfrm>
              <a:off x="4505325" y="4043363"/>
              <a:ext cx="508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Stems</a:t>
              </a:r>
            </a:p>
          </p:txBody>
        </p:sp>
        <p:sp>
          <p:nvSpPr>
            <p:cNvPr id="31752" name="Text Box 8"/>
            <p:cNvSpPr txBox="1">
              <a:spLocks noChangeArrowheads="1"/>
            </p:cNvSpPr>
            <p:nvPr/>
          </p:nvSpPr>
          <p:spPr bwMode="auto">
            <a:xfrm>
              <a:off x="7902575" y="2249488"/>
              <a:ext cx="965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nSpc>
                  <a:spcPct val="90000"/>
                </a:lnSpc>
              </a:pPr>
              <a:r>
                <a:rPr kumimoji="0" lang="en-US" sz="1100" b="1"/>
                <a:t>Pyrenean oak</a:t>
              </a:r>
            </a:p>
            <a:p>
              <a:pPr>
                <a:lnSpc>
                  <a:spcPct val="90000"/>
                </a:lnSpc>
              </a:pPr>
              <a:r>
                <a:rPr kumimoji="0" lang="en-US" sz="1100" b="1"/>
                <a:t>(</a:t>
              </a:r>
              <a:r>
                <a:rPr kumimoji="0" lang="en-US" sz="1100" b="1" i="1"/>
                <a:t>Quercus</a:t>
              </a:r>
            </a:p>
            <a:p>
              <a:pPr>
                <a:lnSpc>
                  <a:spcPct val="90000"/>
                </a:lnSpc>
              </a:pPr>
              <a:r>
                <a:rPr kumimoji="0" lang="en-US" sz="1100" b="1" i="1"/>
                <a:t>pyrenaica</a:t>
              </a:r>
              <a:r>
                <a:rPr kumimoji="0" lang="en-US" sz="1100" b="1"/>
                <a:t>)</a:t>
              </a:r>
            </a:p>
          </p:txBody>
        </p:sp>
        <p:sp>
          <p:nvSpPr>
            <p:cNvPr id="31753" name="Text Box 9"/>
            <p:cNvSpPr txBox="1">
              <a:spLocks noChangeArrowheads="1"/>
            </p:cNvSpPr>
            <p:nvPr/>
          </p:nvSpPr>
          <p:spPr bwMode="auto">
            <a:xfrm>
              <a:off x="6321425" y="1628775"/>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EUDICOTS</a:t>
              </a:r>
            </a:p>
          </p:txBody>
        </p:sp>
        <p:sp>
          <p:nvSpPr>
            <p:cNvPr id="31754" name="Text Box 10"/>
            <p:cNvSpPr txBox="1">
              <a:spLocks noChangeArrowheads="1"/>
            </p:cNvSpPr>
            <p:nvPr/>
          </p:nvSpPr>
          <p:spPr bwMode="auto">
            <a:xfrm>
              <a:off x="1952625" y="1628775"/>
              <a:ext cx="10064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200" b="1">
                  <a:solidFill>
                    <a:schemeClr val="bg1"/>
                  </a:solidFill>
                </a:rPr>
                <a:t>MONOCOTS</a:t>
              </a:r>
            </a:p>
          </p:txBody>
        </p:sp>
        <p:sp>
          <p:nvSpPr>
            <p:cNvPr id="31755" name="Text Box 11"/>
            <p:cNvSpPr txBox="1">
              <a:spLocks noChangeArrowheads="1"/>
            </p:cNvSpPr>
            <p:nvPr/>
          </p:nvSpPr>
          <p:spPr bwMode="auto">
            <a:xfrm>
              <a:off x="4276725" y="2339975"/>
              <a:ext cx="863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100" b="1"/>
                <a:t>Leaf</a:t>
              </a:r>
            </a:p>
            <a:p>
              <a:pPr algn="ctr"/>
              <a:r>
                <a:rPr kumimoji="0" lang="en-US" sz="1100" b="1"/>
                <a:t>venation</a:t>
              </a:r>
            </a:p>
          </p:txBody>
        </p:sp>
        <p:sp>
          <p:nvSpPr>
            <p:cNvPr id="31756" name="Text Box 12"/>
            <p:cNvSpPr txBox="1">
              <a:spLocks noChangeArrowheads="1"/>
            </p:cNvSpPr>
            <p:nvPr/>
          </p:nvSpPr>
          <p:spPr bwMode="auto">
            <a:xfrm>
              <a:off x="5076825" y="4697413"/>
              <a:ext cx="12144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lnSpc>
                  <a:spcPct val="90000"/>
                </a:lnSpc>
              </a:pPr>
              <a:r>
                <a:rPr kumimoji="0" lang="en-US" sz="1100" b="1"/>
                <a:t>Vascular tissue</a:t>
              </a:r>
            </a:p>
            <a:p>
              <a:pPr algn="ctr">
                <a:lnSpc>
                  <a:spcPct val="90000"/>
                </a:lnSpc>
              </a:pPr>
              <a:r>
                <a:rPr kumimoji="0" lang="en-US" sz="1100" b="1"/>
                <a:t>usually arranged</a:t>
              </a:r>
            </a:p>
            <a:p>
              <a:pPr algn="ctr">
                <a:lnSpc>
                  <a:spcPct val="90000"/>
                </a:lnSpc>
              </a:pPr>
              <a:r>
                <a:rPr kumimoji="0" lang="en-US" sz="1100" b="1"/>
                <a:t>in ring</a:t>
              </a:r>
            </a:p>
          </p:txBody>
        </p:sp>
        <p:sp>
          <p:nvSpPr>
            <p:cNvPr id="31757" name="Text Box 13"/>
            <p:cNvSpPr txBox="1">
              <a:spLocks noChangeArrowheads="1"/>
            </p:cNvSpPr>
            <p:nvPr/>
          </p:nvSpPr>
          <p:spPr bwMode="auto">
            <a:xfrm>
              <a:off x="5103813" y="3281363"/>
              <a:ext cx="1136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MS PGothic" charset="0"/>
                  <a:cs typeface="MS PGothic" charset="0"/>
                  <a:sym typeface="Symbol" charset="0"/>
                </a:defRPr>
              </a:lvl1pPr>
              <a:lvl2pPr marL="742950" indent="-285750">
                <a:defRPr kumimoji="1" sz="2900">
                  <a:solidFill>
                    <a:schemeClr val="tx1"/>
                  </a:solidFill>
                  <a:latin typeface="Arial" charset="0"/>
                  <a:ea typeface="MS PGothic" charset="0"/>
                  <a:cs typeface="MS PGothic" charset="0"/>
                  <a:sym typeface="Symbol" charset="0"/>
                </a:defRPr>
              </a:lvl2pPr>
              <a:lvl3pPr marL="1143000" indent="-228600">
                <a:defRPr kumimoji="1" sz="2900">
                  <a:solidFill>
                    <a:schemeClr val="tx1"/>
                  </a:solidFill>
                  <a:latin typeface="Arial" charset="0"/>
                  <a:ea typeface="MS PGothic" charset="0"/>
                  <a:cs typeface="MS PGothic" charset="0"/>
                  <a:sym typeface="Symbol" charset="0"/>
                </a:defRPr>
              </a:lvl3pPr>
              <a:lvl4pPr marL="1600200" indent="-228600">
                <a:defRPr kumimoji="1" sz="2900">
                  <a:solidFill>
                    <a:schemeClr val="tx1"/>
                  </a:solidFill>
                  <a:latin typeface="Arial" charset="0"/>
                  <a:ea typeface="MS PGothic" charset="0"/>
                  <a:cs typeface="MS PGothic" charset="0"/>
                  <a:sym typeface="Symbol" charset="0"/>
                </a:defRPr>
              </a:lvl4pPr>
              <a:lvl5pPr marL="2057400" indent="-228600">
                <a:defRPr kumimoji="1" sz="2900">
                  <a:solidFill>
                    <a:schemeClr val="tx1"/>
                  </a:solidFill>
                  <a:latin typeface="Arial" charset="0"/>
                  <a:ea typeface="MS PGothic" charset="0"/>
                  <a:cs typeface="MS PGothic"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MS PGothic" charset="0"/>
                  <a:cs typeface="MS PGothic" charset="0"/>
                  <a:sym typeface="Symbol" charset="0"/>
                </a:defRPr>
              </a:lvl9pPr>
            </a:lstStyle>
            <a:p>
              <a:pPr algn="ctr"/>
              <a:r>
                <a:rPr kumimoji="0" lang="en-US" sz="1100" b="1"/>
                <a:t>Veins usually</a:t>
              </a:r>
            </a:p>
            <a:p>
              <a:pPr algn="ctr"/>
              <a:r>
                <a:rPr kumimoji="0" lang="en-US" sz="1100" b="1"/>
                <a:t>netlike</a:t>
              </a:r>
            </a:p>
          </p:txBody>
        </p:sp>
      </p:grpSp>
      <p:sp>
        <p:nvSpPr>
          <p:cNvPr id="14" name="TextBox 13"/>
          <p:cNvSpPr txBox="1"/>
          <p:nvPr/>
        </p:nvSpPr>
        <p:spPr>
          <a:xfrm>
            <a:off x="241300" y="317500"/>
            <a:ext cx="8445500" cy="830997"/>
          </a:xfrm>
          <a:prstGeom prst="rect">
            <a:avLst/>
          </a:prstGeom>
          <a:noFill/>
        </p:spPr>
        <p:txBody>
          <a:bodyPr wrap="square" rtlCol="0">
            <a:spAutoFit/>
          </a:bodyPr>
          <a:lstStyle/>
          <a:p>
            <a:r>
              <a:rPr lang="en-US" sz="2400"/>
              <a:t>Figure 7: Distinguishing features of monocot and dicot flowering plants</a:t>
            </a:r>
          </a:p>
        </p:txBody>
      </p:sp>
    </p:spTree>
    <p:extLst>
      <p:ext uri="{BB962C8B-B14F-4D97-AF65-F5344CB8AC3E}">
        <p14:creationId xmlns:p14="http://schemas.microsoft.com/office/powerpoint/2010/main" val="2989685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558</TotalTime>
  <Words>581</Words>
  <Application>Microsoft Macintosh PowerPoint</Application>
  <PresentationFormat>On-screen Show (4:3)</PresentationFormat>
  <Paragraphs>112</Paragraphs>
  <Slides>12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Document</vt:lpstr>
      <vt:lpstr>PowerPoint Presentation</vt:lpstr>
      <vt:lpstr>PowerPoint Presentation</vt:lpstr>
      <vt:lpstr>PowerPoint Presentation</vt:lpstr>
      <vt:lpstr>Figure 2.  The generalized life cycle of plants: alternation of generations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Rhode Island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Soffientino</dc:creator>
  <cp:lastModifiedBy>Bruno Soffientino</cp:lastModifiedBy>
  <cp:revision>61</cp:revision>
  <dcterms:created xsi:type="dcterms:W3CDTF">2017-03-10T20:09:13Z</dcterms:created>
  <dcterms:modified xsi:type="dcterms:W3CDTF">2020-10-26T15:48:59Z</dcterms:modified>
</cp:coreProperties>
</file>